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1B9"/>
    <a:srgbClr val="171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01-Sep-21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5154" y="311727"/>
            <a:ext cx="6785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UBND QUẬN GÒ VẤP</a:t>
            </a:r>
          </a:p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PHÒNG GIÁO DỤC QUẬN GÒ VẤP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9192" y="2587337"/>
            <a:ext cx="88946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1 (TIẾT 1)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99" y="4010891"/>
            <a:ext cx="66605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HỌC SINH THÂN MẾN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9829" y="205380"/>
            <a:ext cx="10363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chiều rộng AB của một con sông mà không phải băng ngang qua nó, một người đi từ A đến C đo được AC = 50m và từ C nhìn thấy B với một góc nghiệng 62</a:t>
            </a:r>
            <a:r>
              <a:rPr lang="vi-VN" sz="32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với bờ sông. Tính bề rộng của con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xuctu.com/wp-content/uploads/2020/10/Hinh-hoc-9-chuong-1-He-thuc-luong-trong-tam-giac-v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7" y="3252368"/>
            <a:ext cx="47720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uctu.com/wp-content/uploads/2020/10/Hinh-hoc-9-chuong-1-He-thuc-luong-trong-tam-giac-v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2" y="1709727"/>
            <a:ext cx="47720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4200" y="66654"/>
                <a:ext cx="5257800" cy="679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tanC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=&gt;tan62</a:t>
                </a:r>
                <a:r>
                  <a:rPr lang="en-US" sz="3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= 50.tan62</a:t>
                </a:r>
                <a:r>
                  <a:rPr lang="en-US" sz="36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94 (m)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bề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sông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94m</a:t>
                </a:r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66654"/>
                <a:ext cx="5257800" cy="6791346"/>
              </a:xfrm>
              <a:prstGeom prst="rect">
                <a:avLst/>
              </a:prstGeom>
              <a:blipFill rotWithShape="0">
                <a:blip r:embed="rId3"/>
                <a:stretch>
                  <a:fillRect l="-3596" r="-1972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6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314" y="598715"/>
            <a:ext cx="444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1284" y="1245046"/>
            <a:ext cx="86918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38,39 SGK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73" t="32292" r="38873" b="15625"/>
          <a:stretch/>
        </p:blipFill>
        <p:spPr>
          <a:xfrm>
            <a:off x="2098392" y="1400996"/>
            <a:ext cx="3111626" cy="3933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9094" y="467590"/>
            <a:ext cx="3150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 SGK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38796" y="1234741"/>
            <a:ext cx="5775668" cy="3355026"/>
            <a:chOff x="6038796" y="1234741"/>
            <a:chExt cx="5775668" cy="3355026"/>
          </a:xfrm>
        </p:grpSpPr>
        <p:sp>
          <p:nvSpPr>
            <p:cNvPr id="6" name="TextBox 5"/>
            <p:cNvSpPr txBox="1"/>
            <p:nvPr/>
          </p:nvSpPr>
          <p:spPr>
            <a:xfrm>
              <a:off x="7325591" y="1234741"/>
              <a:ext cx="20890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= IB  - IA</a:t>
              </a:r>
              <a:endPara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16200000">
              <a:off x="8279383" y="2024693"/>
              <a:ext cx="384378" cy="2062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3339" y="2558800"/>
              <a:ext cx="10198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IB = ?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16492" y="2558801"/>
              <a:ext cx="101906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IA = ?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16200000">
              <a:off x="6872896" y="3272254"/>
              <a:ext cx="384378" cy="2062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9636977" y="3264546"/>
              <a:ext cx="384378" cy="2062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38796" y="3684134"/>
                  <a:ext cx="2573590" cy="9030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𝐼𝐵𝐾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</a:t>
                  </a:r>
                </a:p>
                <a:p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TSLG tan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𝐵𝐾𝐼</m:t>
                          </m:r>
                        </m:e>
                      </m:acc>
                    </m:oMath>
                  </a14:m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796" y="3684134"/>
                  <a:ext cx="2573590" cy="90306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265" t="-6081" r="-3081" b="-168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126438" y="3684134"/>
                  <a:ext cx="2688026" cy="9056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𝐼𝐴𝐾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</a:t>
                  </a:r>
                </a:p>
                <a:p>
                  <a:r>
                    <a:rPr lang="en-US" sz="2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TSLG tan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𝐴𝐾𝐼</m:t>
                          </m:r>
                        </m:e>
                      </m:acc>
                    </m:oMath>
                  </a14:m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6438" y="3684134"/>
                  <a:ext cx="2688026" cy="90563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082" t="-6040" b="-167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65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032" t="34237" r="37788" b="13154"/>
          <a:stretch/>
        </p:blipFill>
        <p:spPr>
          <a:xfrm>
            <a:off x="2388357" y="1471590"/>
            <a:ext cx="3448514" cy="4500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7888" y="654626"/>
            <a:ext cx="3150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 SGK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07966" y="1471590"/>
            <a:ext cx="6462574" cy="3946539"/>
            <a:chOff x="6107966" y="1471590"/>
            <a:chExt cx="6462574" cy="3946539"/>
          </a:xfrm>
        </p:grpSpPr>
        <p:grpSp>
          <p:nvGrpSpPr>
            <p:cNvPr id="6" name="Group 5"/>
            <p:cNvGrpSpPr/>
            <p:nvPr/>
          </p:nvGrpSpPr>
          <p:grpSpPr>
            <a:xfrm>
              <a:off x="6262184" y="2133096"/>
              <a:ext cx="4799015" cy="2510730"/>
              <a:chOff x="3430585" y="3975417"/>
              <a:chExt cx="4799015" cy="251073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28331" t="50000" r="30673" b="11991"/>
              <a:stretch/>
            </p:blipFill>
            <p:spPr>
              <a:xfrm>
                <a:off x="3430585" y="3975417"/>
                <a:ext cx="4799015" cy="250158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38082" t="88084" r="59112" b="6404"/>
              <a:stretch/>
            </p:blipFill>
            <p:spPr>
              <a:xfrm>
                <a:off x="4118247" y="6123441"/>
                <a:ext cx="328477" cy="362706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107966" y="1471590"/>
              <a:ext cx="646257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27605" y="4956464"/>
              <a:ext cx="4629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cọc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BH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7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7888" y="654626"/>
            <a:ext cx="31502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 SGK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62184" y="2133096"/>
            <a:ext cx="4799015" cy="2510730"/>
            <a:chOff x="3430585" y="3975417"/>
            <a:chExt cx="4799015" cy="25107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8331" t="50000" r="30673" b="11991"/>
            <a:stretch/>
          </p:blipFill>
          <p:spPr>
            <a:xfrm>
              <a:off x="3430585" y="3975417"/>
              <a:ext cx="4799015" cy="25015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8082" t="88084" r="59112" b="6404"/>
            <a:stretch/>
          </p:blipFill>
          <p:spPr>
            <a:xfrm>
              <a:off x="4118247" y="6123441"/>
              <a:ext cx="328477" cy="3627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727605" y="4956464"/>
            <a:ext cx="462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7966" y="1471590"/>
            <a:ext cx="64625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784920" y="1225645"/>
            <a:ext cx="2816156" cy="5316189"/>
            <a:chOff x="2784920" y="1225645"/>
            <a:chExt cx="2816156" cy="5316189"/>
          </a:xfrm>
        </p:grpSpPr>
        <p:sp>
          <p:nvSpPr>
            <p:cNvPr id="11" name="TextBox 10"/>
            <p:cNvSpPr txBox="1"/>
            <p:nvPr/>
          </p:nvSpPr>
          <p:spPr>
            <a:xfrm>
              <a:off x="3291358" y="1225645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BH = ?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3477650" y="1817399"/>
              <a:ext cx="384378" cy="2062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84920" y="2088345"/>
                  <a:ext cx="2816156" cy="9033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𝐷𝐻𝐵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</a:t>
                  </a:r>
                </a:p>
                <a:p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TSLG sin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𝐷𝐻𝐵</m:t>
                          </m:r>
                        </m:e>
                      </m:acc>
                    </m:oMath>
                  </a14:m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920" y="2088345"/>
                  <a:ext cx="2816156" cy="9033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896" t="-6757" r="-2814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ight Arrow 15"/>
            <p:cNvSpPr/>
            <p:nvPr/>
          </p:nvSpPr>
          <p:spPr>
            <a:xfrm rot="16200000">
              <a:off x="3488665" y="3004793"/>
              <a:ext cx="384378" cy="2283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6200000">
              <a:off x="3477649" y="4266493"/>
              <a:ext cx="384378" cy="2062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00280" y="3267891"/>
                  <a:ext cx="1945404" cy="91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𝐷𝐻𝐵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𝐷𝐵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?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280" y="3267891"/>
                  <a:ext cx="1945404" cy="9161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2864632" y="4588681"/>
              <a:ext cx="2035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DB = AB - AD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3477649" y="5144958"/>
              <a:ext cx="384378" cy="2062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784920" y="5601320"/>
                  <a:ext cx="2740943" cy="9405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</a:t>
                  </a:r>
                </a:p>
                <a:p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TSLG sin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𝐴𝐶𝐵</m:t>
                          </m:r>
                        </m:e>
                      </m:acc>
                    </m:oMath>
                  </a14:m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920" y="5601320"/>
                  <a:ext cx="2740943" cy="94051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009" t="-5844" r="-2895" b="-123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83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98298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45429" y="2427514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KI.KN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906486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200" b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5429" y="3429000"/>
            <a:ext cx="12105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MK.MN</a:t>
            </a:r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68141" y="4008445"/>
                <a:ext cx="871264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𝑴𝑲</m:t>
                              </m:r>
                            </m:e>
                            <m:sup>
                              <m:r>
                                <a:rPr lang="en-US" sz="2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141" y="4008445"/>
                <a:ext cx="871264" cy="726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852057" y="1208314"/>
            <a:ext cx="6498772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0982" y="1084003"/>
                <a:ext cx="9526671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u="sng" dirty="0" smtClean="0">
                    <a:solidFill>
                      <a:srgbClr val="0731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2: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3600" b="0" i="1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MNK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,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KI = 9cm; NI = 16cm .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MI, MN.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E, F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3600" dirty="0" err="1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600" dirty="0" smtClean="0">
                    <a:solidFill>
                      <a:srgbClr val="0731B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MK , MN. Cm: ME.MK = MF.MN .</a:t>
                </a:r>
                <a:endParaRPr lang="en-US" sz="3600" dirty="0">
                  <a:solidFill>
                    <a:srgbClr val="0731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982" y="1084003"/>
                <a:ext cx="9526671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2047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5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1" y="0"/>
            <a:ext cx="5055610" cy="304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72471" y="0"/>
                <a:ext cx="7262037" cy="433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a/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𝑀𝑁𝐾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 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MI:(1)</a:t>
                </a:r>
              </a:p>
              <a:p>
                <a:pPr marL="285750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IK.IN (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9.16 </a:t>
                </a:r>
              </a:p>
              <a:p>
                <a:pPr marL="285750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 = 12 (cm)</a:t>
                </a:r>
              </a:p>
              <a:p>
                <a:pPr marL="342900" indent="-342900">
                  <a:lnSpc>
                    <a:spcPct val="150000"/>
                  </a:lnSpc>
                  <a:buAutoNum type="arabicParenBoth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NM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NI.NK (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16.(16+9)</a:t>
                </a:r>
              </a:p>
              <a:p>
                <a:pPr marL="285750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 = 20 (cm)</a:t>
                </a:r>
              </a:p>
              <a:p>
                <a:pPr marL="342900" indent="-342900">
                  <a:lnSpc>
                    <a:spcPct val="150000"/>
                  </a:lnSpc>
                  <a:buAutoNum type="arabicParenBoth"/>
                </a:pPr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471" y="0"/>
                <a:ext cx="7262037" cy="4334200"/>
              </a:xfrm>
              <a:prstGeom prst="rect">
                <a:avLst/>
              </a:prstGeom>
              <a:blipFill rotWithShape="0">
                <a:blip r:embed="rId3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81660" y="3849008"/>
                <a:ext cx="620034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𝑀𝐼𝐾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ME.MK (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htl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(2)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𝑀𝐼𝑁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𝑣𝑢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đườ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𝑐𝑎𝑜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</a:t>
                </a:r>
                <a:r>
                  <a:rPr lang="en-US" sz="24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MF.MN (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htl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(3)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=&gt; ME.MK = MF.MN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60" y="3849008"/>
                <a:ext cx="6200340" cy="2862322"/>
              </a:xfrm>
              <a:prstGeom prst="rect">
                <a:avLst/>
              </a:prstGeom>
              <a:blipFill rotWithShape="0">
                <a:blip r:embed="rId4"/>
                <a:stretch>
                  <a:fillRect l="-1573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2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86" y="-4595"/>
            <a:ext cx="9590314" cy="68625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7114" y="1513114"/>
            <a:ext cx="8806543" cy="936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34544" y="2087295"/>
                <a:ext cx="619080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𝐃𝐅</m:t>
                          </m:r>
                        </m:num>
                        <m:den>
                          <m:r>
                            <a:rPr lang="en-US" sz="2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𝐄𝐅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544" y="2087295"/>
                <a:ext cx="619080" cy="723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54829" y="2995815"/>
            <a:ext cx="7649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</a:t>
            </a:r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53624" y="3525176"/>
                <a:ext cx="440825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𝐃𝐄</m:t>
                          </m:r>
                        </m:num>
                        <m:den>
                          <m:r>
                            <a:rPr lang="en-US" sz="2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𝐄𝐅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624" y="3525176"/>
                <a:ext cx="440825" cy="6316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72925" y="2995814"/>
            <a:ext cx="949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cotF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2970" y="4007312"/>
            <a:ext cx="7328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cotE</a:t>
            </a:r>
            <a:endParaRPr lang="en-US" sz="2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7048" y="4130958"/>
            <a:ext cx="91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tanF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4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24540" y="1293845"/>
                <a:ext cx="828558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u="sng" dirty="0" smtClean="0">
                    <a:solidFill>
                      <a:srgbClr val="0731B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Bài 4: 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b="0" i="1" smtClean="0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𝐷𝐸𝐹</m:t>
                    </m:r>
                    <m:r>
                      <a:rPr lang="en-US" sz="3600" b="0" i="1" smtClean="0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 smtClean="0">
                    <a:solidFill>
                      <a:srgbClr val="0731B9"/>
                    </a:solidFill>
                  </a:rPr>
                  <a:t>vuông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tại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D,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biết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DE = 3cm , EF = 5cm.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Tính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tỉ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số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lượng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giác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của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góc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E,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từ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đó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suy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ra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tỉ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số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lượng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giác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của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731B9"/>
                    </a:solidFill>
                  </a:rPr>
                  <a:t>góc</a:t>
                </a:r>
                <a:r>
                  <a:rPr lang="en-US" sz="3600" dirty="0" smtClean="0">
                    <a:solidFill>
                      <a:srgbClr val="0731B9"/>
                    </a:solidFill>
                  </a:rPr>
                  <a:t> F 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540" y="1293845"/>
                <a:ext cx="8285584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2355" r="-2208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34" y="255133"/>
            <a:ext cx="2460620" cy="343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97928" y="281666"/>
                <a:ext cx="4365171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a/ </a:t>
                </a:r>
                <a:r>
                  <a:rPr lang="en-US" sz="2600" dirty="0" err="1" smtClean="0"/>
                  <a:t>Xét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600" dirty="0" smtClean="0"/>
                  <a:t>DEF </a:t>
                </a:r>
                <a:r>
                  <a:rPr lang="en-US" sz="2600" dirty="0" err="1" smtClean="0"/>
                  <a:t>vuông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tại</a:t>
                </a:r>
                <a:r>
                  <a:rPr lang="en-US" sz="2600" dirty="0" smtClean="0"/>
                  <a:t> D: (1) 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sz="2600" dirty="0" smtClean="0"/>
                  <a:t>DE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+DF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= EF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(</a:t>
                </a:r>
                <a:r>
                  <a:rPr lang="en-US" sz="2600" dirty="0" err="1" smtClean="0"/>
                  <a:t>Pitago</a:t>
                </a:r>
                <a:r>
                  <a:rPr lang="en-US" sz="2600" dirty="0" smtClean="0"/>
                  <a:t>)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sz="2600" dirty="0" smtClean="0"/>
                  <a:t>3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  + DF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= 5</a:t>
                </a:r>
                <a:r>
                  <a:rPr lang="en-US" sz="2600" baseline="30000" dirty="0" smtClean="0"/>
                  <a:t>2</a:t>
                </a:r>
                <a:endParaRPr lang="en-US" sz="2600" dirty="0" smtClean="0"/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sz="2600" dirty="0" smtClean="0"/>
                  <a:t>DF</a:t>
                </a:r>
                <a:r>
                  <a:rPr lang="en-US" sz="2600" baseline="30000" dirty="0" smtClean="0"/>
                  <a:t>2</a:t>
                </a:r>
                <a:r>
                  <a:rPr lang="en-US" sz="2600" dirty="0" smtClean="0"/>
                  <a:t>  = 16</a:t>
                </a:r>
              </a:p>
              <a:p>
                <a:pPr marL="285750" indent="-285750">
                  <a:buFont typeface="Symbol" panose="05050102010706020507" pitchFamily="18" charset="2"/>
                  <a:buChar char="Þ"/>
                </a:pPr>
                <a:r>
                  <a:rPr lang="en-US" sz="2600" dirty="0" smtClean="0"/>
                  <a:t>DF   = 4 (cm) </a:t>
                </a:r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928" y="281666"/>
                <a:ext cx="4365171" cy="2092881"/>
              </a:xfrm>
              <a:prstGeom prst="rect">
                <a:avLst/>
              </a:prstGeom>
              <a:blipFill rotWithShape="0">
                <a:blip r:embed="rId3"/>
                <a:stretch>
                  <a:fillRect l="-2654" t="-2907" r="-978" b="-6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928" y="2841602"/>
            <a:ext cx="5143807" cy="40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90" y="1251857"/>
            <a:ext cx="2775857" cy="35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87047" y="805581"/>
            <a:ext cx="55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731B9"/>
                </a:solidFill>
              </a:rPr>
              <a:t>* </a:t>
            </a:r>
            <a:r>
              <a:rPr lang="en-US" sz="3600" dirty="0" err="1" smtClean="0">
                <a:solidFill>
                  <a:srgbClr val="0731B9"/>
                </a:solidFill>
              </a:rPr>
              <a:t>Trong</a:t>
            </a:r>
            <a:r>
              <a:rPr lang="en-US" sz="3600" dirty="0" smtClean="0">
                <a:solidFill>
                  <a:srgbClr val="0731B9"/>
                </a:solidFill>
              </a:rPr>
              <a:t> </a:t>
            </a:r>
            <a:r>
              <a:rPr lang="en-US" sz="3600" dirty="0" err="1" smtClean="0">
                <a:solidFill>
                  <a:srgbClr val="0731B9"/>
                </a:solidFill>
              </a:rPr>
              <a:t>các</a:t>
            </a:r>
            <a:r>
              <a:rPr lang="en-US" sz="3600" dirty="0" smtClean="0">
                <a:solidFill>
                  <a:srgbClr val="0731B9"/>
                </a:solidFill>
              </a:rPr>
              <a:t> </a:t>
            </a:r>
            <a:r>
              <a:rPr lang="en-US" sz="3600" dirty="0" err="1" smtClean="0">
                <a:solidFill>
                  <a:srgbClr val="0731B9"/>
                </a:solidFill>
              </a:rPr>
              <a:t>hệ</a:t>
            </a:r>
            <a:r>
              <a:rPr lang="en-US" sz="3600" dirty="0" smtClean="0">
                <a:solidFill>
                  <a:srgbClr val="0731B9"/>
                </a:solidFill>
              </a:rPr>
              <a:t> </a:t>
            </a:r>
            <a:r>
              <a:rPr lang="en-US" sz="3600" dirty="0" err="1" smtClean="0">
                <a:solidFill>
                  <a:srgbClr val="0731B9"/>
                </a:solidFill>
              </a:rPr>
              <a:t>thức</a:t>
            </a:r>
            <a:r>
              <a:rPr lang="en-US" sz="3600" dirty="0" smtClean="0">
                <a:solidFill>
                  <a:srgbClr val="0731B9"/>
                </a:solidFill>
              </a:rPr>
              <a:t> </a:t>
            </a:r>
            <a:r>
              <a:rPr lang="en-US" sz="3600" dirty="0" err="1" smtClean="0">
                <a:solidFill>
                  <a:srgbClr val="0731B9"/>
                </a:solidFill>
              </a:rPr>
              <a:t>bên</a:t>
            </a:r>
            <a:r>
              <a:rPr lang="en-US" sz="3600" dirty="0" smtClean="0">
                <a:solidFill>
                  <a:srgbClr val="0731B9"/>
                </a:solidFill>
              </a:rPr>
              <a:t> </a:t>
            </a:r>
            <a:r>
              <a:rPr lang="en-US" sz="3600" dirty="0" err="1" smtClean="0">
                <a:solidFill>
                  <a:srgbClr val="0731B9"/>
                </a:solidFill>
              </a:rPr>
              <a:t>dưới</a:t>
            </a:r>
            <a:r>
              <a:rPr lang="en-US" sz="3600" dirty="0" smtClean="0">
                <a:solidFill>
                  <a:srgbClr val="0731B9"/>
                </a:solidFill>
              </a:rPr>
              <a:t> </a:t>
            </a:r>
            <a:r>
              <a:rPr lang="en-US" sz="3600" dirty="0" err="1" smtClean="0">
                <a:solidFill>
                  <a:srgbClr val="0731B9"/>
                </a:solidFill>
              </a:rPr>
              <a:t>hệ</a:t>
            </a:r>
            <a:r>
              <a:rPr lang="en-US" sz="3600" dirty="0" smtClean="0">
                <a:solidFill>
                  <a:srgbClr val="0731B9"/>
                </a:solidFill>
              </a:rPr>
              <a:t> </a:t>
            </a:r>
            <a:r>
              <a:rPr lang="en-US" sz="3600" dirty="0" err="1" smtClean="0">
                <a:solidFill>
                  <a:srgbClr val="0731B9"/>
                </a:solidFill>
              </a:rPr>
              <a:t>thức</a:t>
            </a:r>
            <a:r>
              <a:rPr lang="en-US" sz="3600" dirty="0" smtClean="0">
                <a:solidFill>
                  <a:srgbClr val="0731B9"/>
                </a:solidFill>
              </a:rPr>
              <a:t> </a:t>
            </a:r>
            <a:r>
              <a:rPr lang="en-US" sz="3600" dirty="0" err="1" smtClean="0">
                <a:solidFill>
                  <a:srgbClr val="0731B9"/>
                </a:solidFill>
              </a:rPr>
              <a:t>nào</a:t>
            </a:r>
            <a:r>
              <a:rPr lang="en-US" sz="3600" dirty="0" smtClean="0">
                <a:solidFill>
                  <a:srgbClr val="0731B9"/>
                </a:solidFill>
              </a:rPr>
              <a:t> </a:t>
            </a:r>
            <a:r>
              <a:rPr lang="en-US" sz="3600" dirty="0" err="1" smtClean="0">
                <a:solidFill>
                  <a:srgbClr val="0731B9"/>
                </a:solidFill>
              </a:rPr>
              <a:t>sai</a:t>
            </a:r>
            <a:r>
              <a:rPr lang="en-US" sz="3600" dirty="0" smtClean="0">
                <a:solidFill>
                  <a:srgbClr val="0731B9"/>
                </a:solidFill>
              </a:rPr>
              <a:t> :</a:t>
            </a:r>
            <a:endParaRPr lang="en-US" sz="3600" dirty="0">
              <a:solidFill>
                <a:srgbClr val="0731B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77000" y="2460171"/>
                <a:ext cx="4430486" cy="3177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rgbClr val="0731B9"/>
                    </a:solidFill>
                  </a:rPr>
                  <a:t>a/ sin</a:t>
                </a:r>
                <a:r>
                  <a:rPr lang="en-US" sz="3000" baseline="30000" dirty="0" smtClean="0">
                    <a:solidFill>
                      <a:srgbClr val="0731B9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solidFill>
                      <a:srgbClr val="0731B9"/>
                    </a:solidFill>
                  </a:rPr>
                  <a:t> + cos</a:t>
                </a:r>
                <a:r>
                  <a:rPr lang="en-US" sz="3000" baseline="30000" dirty="0" smtClean="0">
                    <a:solidFill>
                      <a:srgbClr val="0731B9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solidFill>
                      <a:srgbClr val="0731B9"/>
                    </a:solidFill>
                  </a:rPr>
                  <a:t> =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rgbClr val="0731B9"/>
                    </a:solidFill>
                  </a:rPr>
                  <a:t>b/ </a:t>
                </a:r>
                <a:r>
                  <a:rPr lang="en-US" sz="3000" dirty="0" err="1" smtClean="0">
                    <a:solidFill>
                      <a:srgbClr val="0731B9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000" dirty="0" smtClean="0">
                    <a:solidFill>
                      <a:srgbClr val="0731B9"/>
                    </a:solidFill>
                  </a:rPr>
                  <a:t>= sin(90</a:t>
                </a:r>
                <a:r>
                  <a:rPr lang="en-US" sz="3000" baseline="30000" dirty="0" smtClean="0">
                    <a:solidFill>
                      <a:srgbClr val="0731B9"/>
                    </a:solidFill>
                  </a:rPr>
                  <a:t>0 </a:t>
                </a:r>
                <a:r>
                  <a:rPr lang="en-US" sz="3000" dirty="0" smtClean="0">
                    <a:solidFill>
                      <a:srgbClr val="0731B9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000" dirty="0" smtClean="0">
                    <a:solidFill>
                      <a:srgbClr val="0731B9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rgbClr val="0731B9"/>
                    </a:solidFill>
                  </a:rPr>
                  <a:t>c/ sin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solidFill>
                      <a:srgbClr val="0731B9"/>
                    </a:solidFill>
                  </a:rPr>
                  <a:t> = </a:t>
                </a:r>
                <a:r>
                  <a:rPr lang="en-US" sz="3000" dirty="0" err="1" smtClean="0">
                    <a:solidFill>
                      <a:srgbClr val="0731B9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3000" dirty="0" smtClean="0">
                  <a:solidFill>
                    <a:srgbClr val="0731B9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rgbClr val="0731B9"/>
                    </a:solidFill>
                  </a:rPr>
                  <a:t>d/ tan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731B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000" dirty="0" smtClean="0">
                    <a:solidFill>
                      <a:srgbClr val="0731B9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0731B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731B9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3000" b="0" i="1" smtClean="0">
                            <a:solidFill>
                              <a:srgbClr val="0731B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731B9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000" b="0" i="1" smtClean="0">
                            <a:solidFill>
                              <a:srgbClr val="0731B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460171"/>
                <a:ext cx="4430486" cy="3177345"/>
              </a:xfrm>
              <a:prstGeom prst="rect">
                <a:avLst/>
              </a:prstGeom>
              <a:blipFill rotWithShape="0">
                <a:blip r:embed="rId3"/>
                <a:stretch>
                  <a:fillRect l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9944101" y="3345873"/>
            <a:ext cx="862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482" y="1122589"/>
            <a:ext cx="4324350" cy="4438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2686" y="2382326"/>
            <a:ext cx="3407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sin35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sin35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943" y="3510117"/>
            <a:ext cx="2906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tan23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.cot23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0771" y="4637908"/>
            <a:ext cx="3331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cos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6650" y="2423002"/>
            <a:ext cx="625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33904" y="3550793"/>
            <a:ext cx="625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72142" y="4637908"/>
            <a:ext cx="6254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162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  <p:bldP spid="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1056</TotalTime>
  <Words>521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Century Gothic</vt:lpstr>
      <vt:lpstr>Symbol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32</cp:revision>
  <dcterms:created xsi:type="dcterms:W3CDTF">2021-08-30T07:12:33Z</dcterms:created>
  <dcterms:modified xsi:type="dcterms:W3CDTF">2021-09-01T09:44:16Z</dcterms:modified>
</cp:coreProperties>
</file>